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60" r:id="rId5"/>
    <p:sldId id="259" r:id="rId6"/>
    <p:sldId id="269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220E6-3AA6-4576-8794-DC7237CC8C84}" type="datetimeFigureOut">
              <a:rPr lang="en-US" smtClean="0"/>
              <a:t>12/14/2011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8B30C-5537-429E-9013-8DD7B159F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8B30C-5537-429E-9013-8DD7B159F7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6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39EFB-ACC3-45CF-89D6-2619DD280B74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0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E3BA-DFE1-4A16-B81E-1DCD1A44314D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40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6BB0-7A90-4011-B081-67AF9F511BBA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2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CB6D-D83A-499D-BA95-90F29253E416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19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AD0-9AA8-49C6-AAF6-F0367DE6141D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8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1AFC-BFDA-4D00-917D-7BB3481BA111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FF71-FE53-49EE-984E-33042689AD09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96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811-9F4C-497E-A787-CFAC9B8A2D4E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1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AC50-1055-4108-9FBC-9B60D7002C9A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2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1630-4C96-40B4-B144-B1C2B64F9442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32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F5EA-B7ED-4E08-B6E1-5D67039B8210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8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10CDB-8BA9-4A23-8BD4-7531CA2BDDC7}" type="datetime1">
              <a:rPr lang="en-US" smtClean="0"/>
              <a:t>12/14/2011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C1174-AA6F-4F3B-B918-FC016C279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5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onditional </a:t>
            </a:r>
            <a:r>
              <a:rPr lang="en-US" dirty="0"/>
              <a:t>C</a:t>
            </a:r>
            <a:r>
              <a:rPr lang="en-US" dirty="0" smtClean="0"/>
              <a:t>ontrol </a:t>
            </a:r>
            <a:r>
              <a:rPr lang="en-US" dirty="0"/>
              <a:t>F</a:t>
            </a:r>
            <a:r>
              <a:rPr lang="en-US" dirty="0" smtClean="0"/>
              <a:t>low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Muhammad Ahsan </a:t>
            </a:r>
            <a:r>
              <a:rPr lang="en-US" dirty="0"/>
              <a:t>Q</a:t>
            </a:r>
            <a:r>
              <a:rPr lang="en-US" dirty="0" smtClean="0"/>
              <a:t>adar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55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to remember…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b="1" dirty="0" smtClean="0"/>
              <a:t>else</a:t>
            </a:r>
            <a:r>
              <a:rPr lang="en-US" dirty="0" smtClean="0"/>
              <a:t> is associated with the closest unassociated </a:t>
            </a:r>
            <a:r>
              <a:rPr lang="en-US" b="1" dirty="0" smtClean="0"/>
              <a:t>if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sz="1800" b="1" dirty="0" smtClean="0">
              <a:latin typeface="Courier New" charset="0"/>
            </a:endParaRPr>
          </a:p>
          <a:p>
            <a:pPr lvl="1">
              <a:buNone/>
            </a:pPr>
            <a:r>
              <a:rPr lang="en-US" sz="1400" b="1" dirty="0">
                <a:latin typeface="Courier New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sz="1800" b="1" i="1" dirty="0" smtClean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1800" b="1" i="1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){</a:t>
            </a:r>
            <a:br>
              <a:rPr lang="en-US" sz="18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sz="1800" b="1" i="1" dirty="0" smtClean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1800" b="1" i="1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sz="1800" b="1" i="1" dirty="0" smtClean="0"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1800" b="1" i="1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i="1" dirty="0" smtClean="0">
              <a:latin typeface="Courier New" pitchFamily="49" charset="0"/>
              <a:cs typeface="Courier New" pitchFamily="49" charset="0"/>
            </a:endParaRPr>
          </a:p>
          <a:p>
            <a:pPr lvl="2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1800" b="1" i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lvl="2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sz="1800" b="1" i="1" dirty="0" smtClean="0"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1800" b="1" i="1" baseline="-25000" dirty="0" smtClean="0">
                <a:latin typeface="Courier New" pitchFamily="49" charset="0"/>
                <a:cs typeface="Courier New" pitchFamily="49" charset="0"/>
              </a:rPr>
              <a:t>3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1800" b="1" i="1" baseline="-25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i="1" baseline="-25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211888" y="2447925"/>
            <a:ext cx="2106612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9pPr>
          </a:lstStyle>
          <a:p>
            <a:r>
              <a:rPr lang="en-US" sz="1800" b="1" dirty="0">
                <a:latin typeface="Arial" charset="0"/>
              </a:rPr>
              <a:t>if</a:t>
            </a:r>
            <a:r>
              <a:rPr lang="en-US" sz="1800" dirty="0">
                <a:latin typeface="Arial" charset="0"/>
              </a:rPr>
              <a:t> (</a:t>
            </a:r>
            <a:r>
              <a:rPr lang="en-US" sz="1800" i="1" dirty="0">
                <a:latin typeface="Arial" charset="0"/>
              </a:rPr>
              <a:t>expression1</a:t>
            </a:r>
            <a:r>
              <a:rPr lang="en-US" sz="1800" dirty="0">
                <a:latin typeface="Arial" charset="0"/>
              </a:rPr>
              <a:t>) {</a:t>
            </a:r>
          </a:p>
          <a:p>
            <a:r>
              <a:rPr lang="en-US" sz="1800" dirty="0">
                <a:latin typeface="Arial" charset="0"/>
              </a:rPr>
              <a:t>    </a:t>
            </a:r>
            <a:r>
              <a:rPr lang="en-US" sz="1800" b="1" dirty="0">
                <a:latin typeface="Arial" charset="0"/>
              </a:rPr>
              <a:t>if 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expression2</a:t>
            </a:r>
            <a:r>
              <a:rPr lang="en-US" sz="1800" dirty="0">
                <a:latin typeface="Arial" charset="0"/>
              </a:rPr>
              <a:t>)</a:t>
            </a:r>
            <a:endParaRPr lang="en-US" sz="1800" b="1" dirty="0">
              <a:latin typeface="Arial" charset="0"/>
            </a:endParaRPr>
          </a:p>
          <a:p>
            <a:r>
              <a:rPr lang="en-US" sz="1800" b="1" dirty="0">
                <a:latin typeface="Arial" charset="0"/>
              </a:rPr>
              <a:t>         </a:t>
            </a:r>
            <a:r>
              <a:rPr lang="en-US" sz="1800" i="1" dirty="0">
                <a:latin typeface="Arial" charset="0"/>
              </a:rPr>
              <a:t>statement2</a:t>
            </a:r>
            <a:endParaRPr lang="en-US" sz="1800" b="1" dirty="0">
              <a:latin typeface="Arial" charset="0"/>
            </a:endParaRPr>
          </a:p>
          <a:p>
            <a:r>
              <a:rPr lang="en-US" sz="1800" b="1" dirty="0">
                <a:latin typeface="Arial" charset="0"/>
              </a:rPr>
              <a:t>    else</a:t>
            </a:r>
            <a:endParaRPr lang="en-US" sz="1800" dirty="0">
              <a:latin typeface="Arial" charset="0"/>
            </a:endParaRPr>
          </a:p>
          <a:p>
            <a:r>
              <a:rPr lang="en-US" sz="1800" dirty="0">
                <a:latin typeface="Arial" charset="0"/>
              </a:rPr>
              <a:t>         </a:t>
            </a:r>
            <a:r>
              <a:rPr lang="en-US" sz="1800" i="1" dirty="0">
                <a:latin typeface="Arial" charset="0"/>
              </a:rPr>
              <a:t>statement3</a:t>
            </a:r>
          </a:p>
          <a:p>
            <a:r>
              <a:rPr lang="en-US" sz="1800" dirty="0">
                <a:latin typeface="Arial" charset="0"/>
              </a:rPr>
              <a:t>}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235700" y="4383088"/>
            <a:ext cx="2106613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9pPr>
          </a:lstStyle>
          <a:p>
            <a:r>
              <a:rPr lang="en-US" sz="1800" b="1" dirty="0">
                <a:latin typeface="Arial" charset="0"/>
              </a:rPr>
              <a:t>if</a:t>
            </a:r>
            <a:r>
              <a:rPr lang="en-US" sz="1800" dirty="0">
                <a:latin typeface="Arial" charset="0"/>
              </a:rPr>
              <a:t> (</a:t>
            </a:r>
            <a:r>
              <a:rPr lang="en-US" sz="1800" i="1" dirty="0">
                <a:latin typeface="Arial" charset="0"/>
              </a:rPr>
              <a:t>expression1</a:t>
            </a:r>
            <a:r>
              <a:rPr lang="en-US" sz="1800" dirty="0">
                <a:latin typeface="Arial" charset="0"/>
              </a:rPr>
              <a:t>) {</a:t>
            </a:r>
          </a:p>
          <a:p>
            <a:r>
              <a:rPr lang="en-US" sz="1800" dirty="0">
                <a:latin typeface="Arial" charset="0"/>
              </a:rPr>
              <a:t>    </a:t>
            </a:r>
            <a:r>
              <a:rPr lang="en-US" sz="1800" b="1" dirty="0">
                <a:latin typeface="Arial" charset="0"/>
              </a:rPr>
              <a:t>if 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expression2</a:t>
            </a:r>
            <a:r>
              <a:rPr lang="en-US" sz="1800" dirty="0">
                <a:latin typeface="Arial" charset="0"/>
              </a:rPr>
              <a:t>)</a:t>
            </a:r>
            <a:endParaRPr lang="en-US" sz="1800" b="1" dirty="0">
              <a:latin typeface="Arial" charset="0"/>
            </a:endParaRPr>
          </a:p>
          <a:p>
            <a:r>
              <a:rPr lang="en-US" sz="1800" b="1" dirty="0">
                <a:latin typeface="Arial" charset="0"/>
              </a:rPr>
              <a:t>         </a:t>
            </a:r>
            <a:r>
              <a:rPr lang="en-US" sz="1800" i="1" dirty="0">
                <a:latin typeface="Arial" charset="0"/>
              </a:rPr>
              <a:t>statement2</a:t>
            </a:r>
          </a:p>
          <a:p>
            <a:r>
              <a:rPr lang="en-US" sz="1800" dirty="0">
                <a:latin typeface="Arial" charset="0"/>
              </a:rPr>
              <a:t>}</a:t>
            </a:r>
          </a:p>
          <a:p>
            <a:r>
              <a:rPr lang="en-US" sz="1800" b="1" dirty="0">
                <a:latin typeface="Arial" charset="0"/>
              </a:rPr>
              <a:t>else</a:t>
            </a:r>
            <a:endParaRPr lang="en-US" sz="1800" dirty="0">
              <a:latin typeface="Arial" charset="0"/>
            </a:endParaRPr>
          </a:p>
          <a:p>
            <a:r>
              <a:rPr lang="en-US" sz="1800" dirty="0">
                <a:latin typeface="Arial" charset="0"/>
              </a:rPr>
              <a:t>     </a:t>
            </a:r>
            <a:r>
              <a:rPr lang="en-US" sz="1800" i="1" dirty="0">
                <a:latin typeface="Arial" charset="0"/>
              </a:rPr>
              <a:t>statement3</a:t>
            </a:r>
            <a:endParaRPr lang="en-US" sz="1800" dirty="0">
              <a:latin typeface="Arial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827713" y="2044700"/>
            <a:ext cx="2773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CC0000"/>
                </a:solidFill>
                <a:latin typeface="Arial" charset="0"/>
              </a:rPr>
              <a:t>Correct Interpretation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089650" y="4284663"/>
            <a:ext cx="2387600" cy="1966912"/>
            <a:chOff x="3616" y="2574"/>
            <a:chExt cx="1504" cy="1239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3621" y="2578"/>
              <a:ext cx="1499" cy="1235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3616" y="2574"/>
              <a:ext cx="1499" cy="1224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47662" y="4818063"/>
            <a:ext cx="5214937" cy="1015663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 charset="0"/>
              </a:rPr>
              <a:t>Just as parentheses modify the order of evaluation of expressions...</a:t>
            </a:r>
            <a:br>
              <a:rPr lang="en-US" sz="2000" dirty="0">
                <a:latin typeface="Times New Roman" charset="0"/>
              </a:rPr>
            </a:br>
            <a:r>
              <a:rPr lang="en-US" sz="2000" dirty="0">
                <a:latin typeface="Times New Roman" charset="0"/>
              </a:rPr>
              <a:t>braces modify how statements are executed.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4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‘Switch’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of the confusions in the Switch keywords:</a:t>
            </a:r>
          </a:p>
          <a:p>
            <a:pPr lvl="1"/>
            <a:r>
              <a:rPr lang="en-US" dirty="0" smtClean="0"/>
              <a:t>Switch</a:t>
            </a:r>
          </a:p>
          <a:p>
            <a:pPr lvl="1"/>
            <a:r>
              <a:rPr lang="en-US" dirty="0" smtClean="0"/>
              <a:t>Case</a:t>
            </a:r>
          </a:p>
          <a:p>
            <a:pPr lvl="1"/>
            <a:r>
              <a:rPr lang="en-US" dirty="0" smtClean="0"/>
              <a:t>Break</a:t>
            </a:r>
          </a:p>
          <a:p>
            <a:pPr lvl="1"/>
            <a:r>
              <a:rPr lang="en-US" dirty="0" smtClean="0"/>
              <a:t>Default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1179513" y="368300"/>
            <a:ext cx="7105650" cy="7064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The ‘</a:t>
            </a:r>
            <a:r>
              <a:rPr lang="en-US" b="0" dirty="0" smtClean="0"/>
              <a:t>switch’</a:t>
            </a:r>
            <a:r>
              <a:rPr lang="en-US" dirty="0" smtClean="0"/>
              <a:t> Statement</a:t>
            </a:r>
          </a:p>
        </p:txBody>
      </p:sp>
      <p:sp>
        <p:nvSpPr>
          <p:cNvPr id="295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563" y="1408113"/>
            <a:ext cx="6300787" cy="4957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Performs actions based on a series of tests of the same variable.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Form: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 smtClean="0"/>
              <a:t>         </a:t>
            </a:r>
            <a:r>
              <a:rPr lang="en-US" sz="2000" b="1" dirty="0" smtClean="0">
                <a:latin typeface="Courier New" charset="0"/>
              </a:rPr>
              <a:t>switch (</a:t>
            </a:r>
            <a:r>
              <a:rPr lang="en-US" sz="2000" b="1" i="1" dirty="0" smtClean="0">
                <a:latin typeface="+mj-lt"/>
              </a:rPr>
              <a:t>conditional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i="1" dirty="0" smtClean="0"/>
              <a:t>expression</a:t>
            </a:r>
            <a:r>
              <a:rPr lang="en-US" sz="2000" b="1" dirty="0" smtClean="0">
                <a:latin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b="1" dirty="0" smtClean="0">
                <a:latin typeface="Courier New" charset="0"/>
              </a:rPr>
              <a:t>	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charset="2"/>
              <a:buNone/>
            </a:pPr>
            <a:r>
              <a:rPr lang="en-US" sz="2000" b="1" dirty="0" smtClean="0">
                <a:latin typeface="Courier New" charset="0"/>
              </a:rPr>
              <a:t>	     case </a:t>
            </a:r>
            <a:r>
              <a:rPr lang="en-US" sz="2000" b="1" i="1" dirty="0" err="1" smtClean="0"/>
              <a:t>const-expr</a:t>
            </a:r>
            <a:r>
              <a:rPr lang="en-US" sz="2000" b="1" dirty="0" smtClean="0">
                <a:latin typeface="Courier New" charset="0"/>
              </a:rPr>
              <a:t>:	</a:t>
            </a:r>
            <a:r>
              <a:rPr lang="en-US" sz="2000" b="1" i="1" dirty="0" smtClean="0"/>
              <a:t>statements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charset="2"/>
              <a:buNone/>
            </a:pPr>
            <a:r>
              <a:rPr lang="en-US" sz="2000" b="1" dirty="0" smtClean="0">
                <a:latin typeface="Courier New" charset="0"/>
              </a:rPr>
              <a:t>	     case </a:t>
            </a:r>
            <a:r>
              <a:rPr lang="en-US" sz="2000" b="1" i="1" dirty="0" err="1" smtClean="0"/>
              <a:t>const-expr</a:t>
            </a:r>
            <a:r>
              <a:rPr lang="en-US" sz="2000" b="1" dirty="0" smtClean="0">
                <a:latin typeface="Courier New" charset="0"/>
              </a:rPr>
              <a:t>:	</a:t>
            </a:r>
            <a:r>
              <a:rPr lang="en-US" sz="2000" b="1" i="1" dirty="0" smtClean="0"/>
              <a:t>statements</a:t>
            </a:r>
            <a:endParaRPr lang="en-US" sz="2000" b="1" dirty="0" smtClean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charset="2"/>
              <a:buNone/>
            </a:pPr>
            <a:r>
              <a:rPr lang="en-US" sz="2000" b="1" dirty="0" smtClean="0">
                <a:latin typeface="Courier New" charset="0"/>
              </a:rPr>
              <a:t>	     case </a:t>
            </a:r>
            <a:r>
              <a:rPr lang="en-US" sz="2000" b="1" i="1" dirty="0" err="1" smtClean="0"/>
              <a:t>const-expr</a:t>
            </a:r>
            <a:r>
              <a:rPr lang="en-US" sz="2000" b="1" dirty="0" smtClean="0">
                <a:latin typeface="Courier New" charset="0"/>
              </a:rPr>
              <a:t>:	</a:t>
            </a:r>
            <a:r>
              <a:rPr lang="en-US" sz="2000" b="1" i="1" dirty="0" smtClean="0"/>
              <a:t>statements</a:t>
            </a:r>
            <a:endParaRPr lang="en-US" sz="2000" b="1" dirty="0" smtClean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charset="2"/>
              <a:buNone/>
            </a:pPr>
            <a:r>
              <a:rPr lang="en-US" sz="2000" b="1" dirty="0" smtClean="0">
                <a:latin typeface="Courier New" charset="0"/>
              </a:rPr>
              <a:t>	     default:      	</a:t>
            </a:r>
            <a:r>
              <a:rPr lang="en-US" sz="2000" b="1" i="1" dirty="0" smtClean="0"/>
              <a:t>statements</a:t>
            </a:r>
            <a:endParaRPr lang="en-US" sz="2000" b="1" dirty="0" smtClean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charset="2"/>
              <a:buNone/>
            </a:pPr>
            <a:r>
              <a:rPr lang="en-US" sz="2000" b="1" dirty="0" smtClean="0">
                <a:latin typeface="Courier New" charset="0"/>
              </a:rPr>
              <a:t>	  }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</a:t>
            </a:r>
            <a:r>
              <a:rPr lang="en-US" sz="2400" b="1" dirty="0" smtClean="0">
                <a:latin typeface="Courier New" charset="0"/>
              </a:rPr>
              <a:t>break</a:t>
            </a:r>
            <a:r>
              <a:rPr lang="en-US" sz="2400" b="1" dirty="0" smtClean="0"/>
              <a:t> </a:t>
            </a:r>
            <a:r>
              <a:rPr lang="en-US" sz="2400" dirty="0" smtClean="0"/>
              <a:t>statement causes an immediate exit from the switch.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Because </a:t>
            </a:r>
            <a:r>
              <a:rPr lang="en-US" sz="2400" b="1" dirty="0" smtClean="0">
                <a:latin typeface="Courier New" charset="0"/>
              </a:rPr>
              <a:t>cases</a:t>
            </a:r>
            <a:r>
              <a:rPr lang="en-US" sz="2400" dirty="0" smtClean="0"/>
              <a:t> serve only as labels, execution falls through to the next unless there is explicit action to escape.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577013" y="1512888"/>
            <a:ext cx="2490787" cy="4964112"/>
            <a:chOff x="4143" y="953"/>
            <a:chExt cx="1333" cy="2824"/>
          </a:xfrm>
        </p:grpSpPr>
        <p:sp>
          <p:nvSpPr>
            <p:cNvPr id="23561" name="AutoShape 5"/>
            <p:cNvSpPr>
              <a:spLocks noChangeArrowheads="1"/>
            </p:cNvSpPr>
            <p:nvPr/>
          </p:nvSpPr>
          <p:spPr bwMode="auto">
            <a:xfrm>
              <a:off x="4733" y="1107"/>
              <a:ext cx="439" cy="344"/>
            </a:xfrm>
            <a:prstGeom prst="diamond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62" name="Text Box 6"/>
            <p:cNvSpPr txBox="1">
              <a:spLocks noChangeArrowheads="1"/>
            </p:cNvSpPr>
            <p:nvPr/>
          </p:nvSpPr>
          <p:spPr bwMode="auto">
            <a:xfrm>
              <a:off x="4727" y="1190"/>
              <a:ext cx="572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 dirty="0">
                  <a:latin typeface="Courier New" charset="0"/>
                </a:rPr>
                <a:t>c</a:t>
              </a:r>
              <a:r>
                <a:rPr lang="en-US" sz="1400" b="1" dirty="0" smtClean="0">
                  <a:latin typeface="Courier New" charset="0"/>
                </a:rPr>
                <a:t>ase 1</a:t>
              </a:r>
              <a:endParaRPr lang="en-US" sz="1400" b="1" dirty="0">
                <a:latin typeface="Courier New" charset="0"/>
              </a:endParaRPr>
            </a:p>
          </p:txBody>
        </p:sp>
        <p:sp>
          <p:nvSpPr>
            <p:cNvPr id="23563" name="Text Box 7"/>
            <p:cNvSpPr txBox="1">
              <a:spLocks noChangeArrowheads="1"/>
            </p:cNvSpPr>
            <p:nvPr/>
          </p:nvSpPr>
          <p:spPr bwMode="auto">
            <a:xfrm>
              <a:off x="4269" y="1432"/>
              <a:ext cx="542" cy="317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latin typeface="Courier New" charset="0"/>
                </a:rPr>
                <a:t>...;</a:t>
              </a:r>
            </a:p>
            <a:p>
              <a:pPr>
                <a:lnSpc>
                  <a:spcPct val="80000"/>
                </a:lnSpc>
              </a:pPr>
              <a:r>
                <a:rPr lang="en-US" sz="1400" b="1">
                  <a:latin typeface="Courier New" charset="0"/>
                </a:rPr>
                <a:t>break;</a:t>
              </a:r>
            </a:p>
          </p:txBody>
        </p:sp>
        <p:sp>
          <p:nvSpPr>
            <p:cNvPr id="23564" name="Text Box 8"/>
            <p:cNvSpPr txBox="1">
              <a:spLocks noChangeArrowheads="1"/>
            </p:cNvSpPr>
            <p:nvPr/>
          </p:nvSpPr>
          <p:spPr bwMode="auto">
            <a:xfrm>
              <a:off x="4412" y="1107"/>
              <a:ext cx="3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 b="1">
                  <a:latin typeface="Times New Roman" charset="0"/>
                </a:rPr>
                <a:t>True</a:t>
              </a:r>
            </a:p>
          </p:txBody>
        </p:sp>
        <p:sp>
          <p:nvSpPr>
            <p:cNvPr id="23565" name="Text Box 9"/>
            <p:cNvSpPr txBox="1">
              <a:spLocks noChangeArrowheads="1"/>
            </p:cNvSpPr>
            <p:nvPr/>
          </p:nvSpPr>
          <p:spPr bwMode="auto">
            <a:xfrm>
              <a:off x="5132" y="1107"/>
              <a:ext cx="3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 b="1">
                  <a:latin typeface="Times New Roman" charset="0"/>
                </a:rPr>
                <a:t>False</a:t>
              </a:r>
            </a:p>
          </p:txBody>
        </p:sp>
        <p:sp>
          <p:nvSpPr>
            <p:cNvPr id="23566" name="Line 10"/>
            <p:cNvSpPr>
              <a:spLocks noChangeShapeType="1"/>
            </p:cNvSpPr>
            <p:nvPr/>
          </p:nvSpPr>
          <p:spPr bwMode="auto">
            <a:xfrm flipH="1">
              <a:off x="4549" y="1279"/>
              <a:ext cx="17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7" name="Line 11"/>
            <p:cNvSpPr>
              <a:spLocks noChangeShapeType="1"/>
            </p:cNvSpPr>
            <p:nvPr/>
          </p:nvSpPr>
          <p:spPr bwMode="auto">
            <a:xfrm>
              <a:off x="5341" y="1273"/>
              <a:ext cx="0" cy="54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8" name="Line 12"/>
            <p:cNvSpPr>
              <a:spLocks noChangeShapeType="1"/>
            </p:cNvSpPr>
            <p:nvPr/>
          </p:nvSpPr>
          <p:spPr bwMode="auto">
            <a:xfrm>
              <a:off x="4543" y="1747"/>
              <a:ext cx="0" cy="12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9" name="Line 13"/>
            <p:cNvSpPr>
              <a:spLocks noChangeShapeType="1"/>
            </p:cNvSpPr>
            <p:nvPr/>
          </p:nvSpPr>
          <p:spPr bwMode="auto">
            <a:xfrm flipH="1">
              <a:off x="4942" y="1813"/>
              <a:ext cx="40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0" name="Line 14"/>
            <p:cNvSpPr>
              <a:spLocks noChangeShapeType="1"/>
            </p:cNvSpPr>
            <p:nvPr/>
          </p:nvSpPr>
          <p:spPr bwMode="auto">
            <a:xfrm>
              <a:off x="4947" y="953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1" name="Line 15"/>
            <p:cNvSpPr>
              <a:spLocks noChangeShapeType="1"/>
            </p:cNvSpPr>
            <p:nvPr/>
          </p:nvSpPr>
          <p:spPr bwMode="auto">
            <a:xfrm flipH="1">
              <a:off x="5161" y="1279"/>
              <a:ext cx="17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2" name="Line 16"/>
            <p:cNvSpPr>
              <a:spLocks noChangeShapeType="1"/>
            </p:cNvSpPr>
            <p:nvPr/>
          </p:nvSpPr>
          <p:spPr bwMode="auto">
            <a:xfrm flipH="1">
              <a:off x="4148" y="1868"/>
              <a:ext cx="40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3" name="AutoShape 17"/>
            <p:cNvSpPr>
              <a:spLocks noChangeArrowheads="1"/>
            </p:cNvSpPr>
            <p:nvPr/>
          </p:nvSpPr>
          <p:spPr bwMode="auto">
            <a:xfrm>
              <a:off x="4728" y="1962"/>
              <a:ext cx="439" cy="344"/>
            </a:xfrm>
            <a:prstGeom prst="diamond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75" name="Text Box 19"/>
            <p:cNvSpPr txBox="1">
              <a:spLocks noChangeArrowheads="1"/>
            </p:cNvSpPr>
            <p:nvPr/>
          </p:nvSpPr>
          <p:spPr bwMode="auto">
            <a:xfrm>
              <a:off x="4264" y="2287"/>
              <a:ext cx="542" cy="317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latin typeface="Courier New" charset="0"/>
                </a:rPr>
                <a:t>...;</a:t>
              </a:r>
            </a:p>
            <a:p>
              <a:pPr>
                <a:lnSpc>
                  <a:spcPct val="80000"/>
                </a:lnSpc>
              </a:pPr>
              <a:r>
                <a:rPr lang="en-US" sz="1400" b="1">
                  <a:latin typeface="Courier New" charset="0"/>
                </a:rPr>
                <a:t>break;</a:t>
              </a:r>
            </a:p>
          </p:txBody>
        </p:sp>
        <p:sp>
          <p:nvSpPr>
            <p:cNvPr id="23576" name="Text Box 20"/>
            <p:cNvSpPr txBox="1">
              <a:spLocks noChangeArrowheads="1"/>
            </p:cNvSpPr>
            <p:nvPr/>
          </p:nvSpPr>
          <p:spPr bwMode="auto">
            <a:xfrm>
              <a:off x="4407" y="1962"/>
              <a:ext cx="3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 b="1">
                  <a:latin typeface="Times New Roman" charset="0"/>
                </a:rPr>
                <a:t>True</a:t>
              </a:r>
            </a:p>
          </p:txBody>
        </p:sp>
        <p:sp>
          <p:nvSpPr>
            <p:cNvPr id="23577" name="Text Box 21"/>
            <p:cNvSpPr txBox="1">
              <a:spLocks noChangeArrowheads="1"/>
            </p:cNvSpPr>
            <p:nvPr/>
          </p:nvSpPr>
          <p:spPr bwMode="auto">
            <a:xfrm>
              <a:off x="5127" y="1962"/>
              <a:ext cx="3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 b="1">
                  <a:latin typeface="Times New Roman" charset="0"/>
                </a:rPr>
                <a:t>False</a:t>
              </a:r>
            </a:p>
          </p:txBody>
        </p:sp>
        <p:sp>
          <p:nvSpPr>
            <p:cNvPr id="23578" name="Line 22"/>
            <p:cNvSpPr>
              <a:spLocks noChangeShapeType="1"/>
            </p:cNvSpPr>
            <p:nvPr/>
          </p:nvSpPr>
          <p:spPr bwMode="auto">
            <a:xfrm flipH="1">
              <a:off x="4544" y="2134"/>
              <a:ext cx="17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9" name="Line 23"/>
            <p:cNvSpPr>
              <a:spLocks noChangeShapeType="1"/>
            </p:cNvSpPr>
            <p:nvPr/>
          </p:nvSpPr>
          <p:spPr bwMode="auto">
            <a:xfrm>
              <a:off x="5336" y="2128"/>
              <a:ext cx="0" cy="54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80" name="Line 24"/>
            <p:cNvSpPr>
              <a:spLocks noChangeShapeType="1"/>
            </p:cNvSpPr>
            <p:nvPr/>
          </p:nvSpPr>
          <p:spPr bwMode="auto">
            <a:xfrm>
              <a:off x="4538" y="2602"/>
              <a:ext cx="0" cy="12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81" name="Line 25"/>
            <p:cNvSpPr>
              <a:spLocks noChangeShapeType="1"/>
            </p:cNvSpPr>
            <p:nvPr/>
          </p:nvSpPr>
          <p:spPr bwMode="auto">
            <a:xfrm flipH="1">
              <a:off x="4937" y="2668"/>
              <a:ext cx="40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82" name="Line 26"/>
            <p:cNvSpPr>
              <a:spLocks noChangeShapeType="1"/>
            </p:cNvSpPr>
            <p:nvPr/>
          </p:nvSpPr>
          <p:spPr bwMode="auto">
            <a:xfrm>
              <a:off x="4942" y="1808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83" name="Line 27"/>
            <p:cNvSpPr>
              <a:spLocks noChangeShapeType="1"/>
            </p:cNvSpPr>
            <p:nvPr/>
          </p:nvSpPr>
          <p:spPr bwMode="auto">
            <a:xfrm flipH="1">
              <a:off x="5156" y="2134"/>
              <a:ext cx="17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84" name="Line 28"/>
            <p:cNvSpPr>
              <a:spLocks noChangeShapeType="1"/>
            </p:cNvSpPr>
            <p:nvPr/>
          </p:nvSpPr>
          <p:spPr bwMode="auto">
            <a:xfrm flipH="1">
              <a:off x="4143" y="2723"/>
              <a:ext cx="40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85" name="AutoShape 29"/>
            <p:cNvSpPr>
              <a:spLocks noChangeArrowheads="1"/>
            </p:cNvSpPr>
            <p:nvPr/>
          </p:nvSpPr>
          <p:spPr bwMode="auto">
            <a:xfrm>
              <a:off x="4733" y="2823"/>
              <a:ext cx="439" cy="344"/>
            </a:xfrm>
            <a:prstGeom prst="diamond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87" name="Text Box 31"/>
            <p:cNvSpPr txBox="1">
              <a:spLocks noChangeArrowheads="1"/>
            </p:cNvSpPr>
            <p:nvPr/>
          </p:nvSpPr>
          <p:spPr bwMode="auto">
            <a:xfrm>
              <a:off x="4269" y="3148"/>
              <a:ext cx="542" cy="317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latin typeface="Courier New" charset="0"/>
                </a:rPr>
                <a:t>...;</a:t>
              </a:r>
            </a:p>
            <a:p>
              <a:pPr>
                <a:lnSpc>
                  <a:spcPct val="80000"/>
                </a:lnSpc>
              </a:pPr>
              <a:r>
                <a:rPr lang="en-US" sz="1400" b="1">
                  <a:latin typeface="Courier New" charset="0"/>
                </a:rPr>
                <a:t>break;</a:t>
              </a:r>
            </a:p>
          </p:txBody>
        </p:sp>
        <p:sp>
          <p:nvSpPr>
            <p:cNvPr id="23588" name="Text Box 32"/>
            <p:cNvSpPr txBox="1">
              <a:spLocks noChangeArrowheads="1"/>
            </p:cNvSpPr>
            <p:nvPr/>
          </p:nvSpPr>
          <p:spPr bwMode="auto">
            <a:xfrm>
              <a:off x="4412" y="2823"/>
              <a:ext cx="3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 b="1">
                  <a:latin typeface="Times New Roman" charset="0"/>
                </a:rPr>
                <a:t>True</a:t>
              </a:r>
            </a:p>
          </p:txBody>
        </p:sp>
        <p:sp>
          <p:nvSpPr>
            <p:cNvPr id="23589" name="Text Box 33"/>
            <p:cNvSpPr txBox="1">
              <a:spLocks noChangeArrowheads="1"/>
            </p:cNvSpPr>
            <p:nvPr/>
          </p:nvSpPr>
          <p:spPr bwMode="auto">
            <a:xfrm>
              <a:off x="5132" y="2823"/>
              <a:ext cx="3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 b="1">
                  <a:latin typeface="Times New Roman" charset="0"/>
                </a:rPr>
                <a:t>False</a:t>
              </a:r>
            </a:p>
          </p:txBody>
        </p:sp>
        <p:sp>
          <p:nvSpPr>
            <p:cNvPr id="23590" name="Line 34"/>
            <p:cNvSpPr>
              <a:spLocks noChangeShapeType="1"/>
            </p:cNvSpPr>
            <p:nvPr/>
          </p:nvSpPr>
          <p:spPr bwMode="auto">
            <a:xfrm flipH="1">
              <a:off x="4549" y="2995"/>
              <a:ext cx="17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1" name="Line 35"/>
            <p:cNvSpPr>
              <a:spLocks noChangeShapeType="1"/>
            </p:cNvSpPr>
            <p:nvPr/>
          </p:nvSpPr>
          <p:spPr bwMode="auto">
            <a:xfrm>
              <a:off x="5341" y="2989"/>
              <a:ext cx="0" cy="61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2" name="Line 36"/>
            <p:cNvSpPr>
              <a:spLocks noChangeShapeType="1"/>
            </p:cNvSpPr>
            <p:nvPr/>
          </p:nvSpPr>
          <p:spPr bwMode="auto">
            <a:xfrm>
              <a:off x="4941" y="2669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3" name="Line 37"/>
            <p:cNvSpPr>
              <a:spLocks noChangeShapeType="1"/>
            </p:cNvSpPr>
            <p:nvPr/>
          </p:nvSpPr>
          <p:spPr bwMode="auto">
            <a:xfrm flipH="1">
              <a:off x="5161" y="2995"/>
              <a:ext cx="17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4" name="Line 38"/>
            <p:cNvSpPr>
              <a:spLocks noChangeShapeType="1"/>
            </p:cNvSpPr>
            <p:nvPr/>
          </p:nvSpPr>
          <p:spPr bwMode="auto">
            <a:xfrm>
              <a:off x="4149" y="1874"/>
              <a:ext cx="0" cy="173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5" name="Line 39"/>
            <p:cNvSpPr>
              <a:spLocks noChangeShapeType="1"/>
            </p:cNvSpPr>
            <p:nvPr/>
          </p:nvSpPr>
          <p:spPr bwMode="auto">
            <a:xfrm>
              <a:off x="4947" y="3617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6" name="Line 40"/>
            <p:cNvSpPr>
              <a:spLocks noChangeShapeType="1"/>
            </p:cNvSpPr>
            <p:nvPr/>
          </p:nvSpPr>
          <p:spPr bwMode="auto">
            <a:xfrm flipH="1">
              <a:off x="4941" y="3611"/>
              <a:ext cx="40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3597" name="Line 41"/>
            <p:cNvSpPr>
              <a:spLocks noChangeShapeType="1"/>
            </p:cNvSpPr>
            <p:nvPr/>
          </p:nvSpPr>
          <p:spPr bwMode="auto">
            <a:xfrm flipV="1">
              <a:off x="4153" y="3611"/>
              <a:ext cx="795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8" name="Line 42"/>
            <p:cNvSpPr>
              <a:spLocks noChangeShapeType="1"/>
            </p:cNvSpPr>
            <p:nvPr/>
          </p:nvSpPr>
          <p:spPr bwMode="auto">
            <a:xfrm>
              <a:off x="4551" y="3461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99" name="Line 43"/>
            <p:cNvSpPr>
              <a:spLocks noChangeShapeType="1"/>
            </p:cNvSpPr>
            <p:nvPr/>
          </p:nvSpPr>
          <p:spPr bwMode="auto">
            <a:xfrm>
              <a:off x="4540" y="2987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600" name="Line 44"/>
            <p:cNvSpPr>
              <a:spLocks noChangeShapeType="1"/>
            </p:cNvSpPr>
            <p:nvPr/>
          </p:nvSpPr>
          <p:spPr bwMode="auto">
            <a:xfrm>
              <a:off x="4546" y="2129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601" name="Line 45"/>
            <p:cNvSpPr>
              <a:spLocks noChangeShapeType="1"/>
            </p:cNvSpPr>
            <p:nvPr/>
          </p:nvSpPr>
          <p:spPr bwMode="auto">
            <a:xfrm>
              <a:off x="4552" y="1277"/>
              <a:ext cx="0" cy="16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679462" y="3424528"/>
            <a:ext cx="1068815" cy="30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c</a:t>
            </a:r>
            <a:r>
              <a:rPr lang="en-US" sz="1400" b="1" dirty="0" smtClean="0">
                <a:latin typeface="Courier New" charset="0"/>
              </a:rPr>
              <a:t>ase 2</a:t>
            </a:r>
            <a:endParaRPr lang="en-US" sz="1400" b="1" dirty="0">
              <a:latin typeface="Courier New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7668250" y="4983940"/>
            <a:ext cx="1068815" cy="30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c</a:t>
            </a:r>
            <a:r>
              <a:rPr lang="en-US" sz="1400" b="1" dirty="0" smtClean="0">
                <a:latin typeface="Courier New" charset="0"/>
              </a:rPr>
              <a:t>ase 3</a:t>
            </a:r>
            <a:endParaRPr lang="en-US" sz="1400" b="1" dirty="0">
              <a:latin typeface="Courier New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9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Any Questions???</a:t>
            </a:r>
            <a:endParaRPr lang="en-US" sz="6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4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</a:t>
            </a:r>
            <a:r>
              <a:rPr lang="en-US" dirty="0"/>
              <a:t>we would discuss various constructs of C language which would be used to control the flow of the program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“Control flow” is the order in which statements are </a:t>
            </a:r>
            <a:r>
              <a:rPr lang="en-US" dirty="0" smtClean="0"/>
              <a:t>executed.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80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of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three flow of control in the programming languages:</a:t>
            </a:r>
          </a:p>
          <a:p>
            <a:pPr lvl="1"/>
            <a:r>
              <a:rPr lang="en-US" dirty="0" smtClean="0">
                <a:latin typeface="Arial" charset="0"/>
              </a:rPr>
              <a:t>The sequential control flow</a:t>
            </a:r>
          </a:p>
          <a:p>
            <a:pPr lvl="1"/>
            <a:r>
              <a:rPr lang="en-US" dirty="0" smtClean="0">
                <a:latin typeface="Arial" charset="0"/>
              </a:rPr>
              <a:t>The conditional control flow</a:t>
            </a:r>
          </a:p>
          <a:p>
            <a:pPr lvl="1"/>
            <a:r>
              <a:rPr lang="en-US" dirty="0" smtClean="0">
                <a:latin typeface="Arial" charset="0"/>
              </a:rPr>
              <a:t>The iteration control flow</a:t>
            </a:r>
            <a:endParaRPr lang="en-US" dirty="0">
              <a:latin typeface="Arial" charset="0"/>
            </a:endParaRPr>
          </a:p>
          <a:p>
            <a:endParaRPr lang="en-US" dirty="0" smtClean="0">
              <a:latin typeface="Arial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We will be discussing the Conditional Control Flow in this lecture today.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65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Condition???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What is the value of a conditional expression</a:t>
            </a:r>
            <a:r>
              <a:rPr lang="en-US" dirty="0" smtClean="0"/>
              <a:t>???</a:t>
            </a:r>
          </a:p>
          <a:p>
            <a:endParaRPr lang="en-US" dirty="0"/>
          </a:p>
          <a:p>
            <a:r>
              <a:rPr lang="en-US" dirty="0"/>
              <a:t>How can we facilitate the conditional expression with Boolean operators</a:t>
            </a:r>
            <a:r>
              <a:rPr lang="en-US" dirty="0" smtClean="0"/>
              <a:t>???</a:t>
            </a:r>
          </a:p>
          <a:p>
            <a:endParaRPr lang="en-US" dirty="0"/>
          </a:p>
          <a:p>
            <a:r>
              <a:rPr lang="en-US" dirty="0" smtClean="0"/>
              <a:t>Use of Flow Charts…</a:t>
            </a:r>
          </a:p>
          <a:p>
            <a:endParaRPr lang="en-US" dirty="0"/>
          </a:p>
          <a:p>
            <a:r>
              <a:rPr lang="en-US" dirty="0" smtClean="0"/>
              <a:t>What is short circuiting???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3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parentheses is a condition, also called a “logical” or “Boolean” expression.</a:t>
            </a:r>
          </a:p>
          <a:p>
            <a:endParaRPr lang="en-US" dirty="0" smtClean="0"/>
          </a:p>
          <a:p>
            <a:r>
              <a:rPr lang="en-US" dirty="0" smtClean="0"/>
              <a:t>Made up of variables, constants, arithmetic expressions, and the relational operators: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lnSpc>
                <a:spcPts val="3552"/>
              </a:lnSpc>
              <a:spcBef>
                <a:spcPts val="197"/>
              </a:spcBef>
              <a:spcAft>
                <a:spcPts val="197"/>
              </a:spcAft>
            </a:pPr>
            <a:r>
              <a:rPr lang="en-US" dirty="0" smtClean="0"/>
              <a:t>Math symbols:	&lt; ,  </a:t>
            </a:r>
            <a:r>
              <a:rPr lang="en-US" dirty="0" smtClean="0">
                <a:sym typeface="Symbol" pitchFamily="18" charset="2"/>
              </a:rPr>
              <a:t> ,  </a:t>
            </a:r>
            <a:r>
              <a:rPr lang="en-US" dirty="0" smtClean="0"/>
              <a:t> &gt; ,   </a:t>
            </a:r>
            <a:r>
              <a:rPr lang="en-US" dirty="0" smtClean="0">
                <a:sym typeface="Symbol" pitchFamily="18" charset="2"/>
              </a:rPr>
              <a:t></a:t>
            </a:r>
            <a:r>
              <a:rPr lang="en-US" dirty="0" smtClean="0"/>
              <a:t>  ,   =  ,   </a:t>
            </a:r>
            <a:r>
              <a:rPr lang="en-US" dirty="0" smtClean="0">
                <a:sym typeface="Symbol" pitchFamily="18" charset="2"/>
              </a:rPr>
              <a:t></a:t>
            </a:r>
            <a:endParaRPr lang="en-US" dirty="0" smtClean="0"/>
          </a:p>
          <a:p>
            <a:pPr>
              <a:lnSpc>
                <a:spcPts val="2762"/>
              </a:lnSpc>
              <a:spcBef>
                <a:spcPts val="197"/>
              </a:spcBef>
              <a:spcAft>
                <a:spcPts val="197"/>
              </a:spcAft>
            </a:pPr>
            <a:r>
              <a:rPr lang="en-US" dirty="0" smtClean="0"/>
              <a:t>in C:	                    &lt; , &lt;=,   &gt; ,  &gt;= ,  == ,  !=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92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Truth Tables for the Conditional Operators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231182"/>
              </p:ext>
            </p:extLst>
          </p:nvPr>
        </p:nvGraphicFramePr>
        <p:xfrm>
          <a:off x="228600" y="1828800"/>
          <a:ext cx="3581399" cy="4038600"/>
        </p:xfrm>
        <a:graphic>
          <a:graphicData uri="http://schemas.openxmlformats.org/drawingml/2006/table">
            <a:tbl>
              <a:tblPr/>
              <a:tblGrid>
                <a:gridCol w="1184287"/>
                <a:gridCol w="1198556"/>
                <a:gridCol w="1198556"/>
              </a:tblGrid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effectLst/>
                        </a:rPr>
                        <a:t>p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>
                          <a:effectLst/>
                        </a:rPr>
                        <a:t>q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effectLst/>
                        </a:rPr>
                        <a:t>p</a:t>
                      </a:r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 smtClean="0">
                          <a:effectLst/>
                        </a:rPr>
                        <a:t>&amp;&amp;</a:t>
                      </a:r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i="1" dirty="0">
                          <a:effectLst/>
                        </a:rPr>
                        <a:t>q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386947"/>
              </p:ext>
            </p:extLst>
          </p:nvPr>
        </p:nvGraphicFramePr>
        <p:xfrm>
          <a:off x="5181601" y="1828800"/>
          <a:ext cx="3733798" cy="4038600"/>
        </p:xfrm>
        <a:graphic>
          <a:graphicData uri="http://schemas.openxmlformats.org/drawingml/2006/table">
            <a:tbl>
              <a:tblPr/>
              <a:tblGrid>
                <a:gridCol w="1234682"/>
                <a:gridCol w="1249558"/>
                <a:gridCol w="1249558"/>
              </a:tblGrid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effectLst/>
                        </a:rPr>
                        <a:t>p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>
                          <a:effectLst/>
                        </a:rPr>
                        <a:t>q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effectLst/>
                        </a:rPr>
                        <a:t>p</a:t>
                      </a:r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 smtClean="0">
                          <a:effectLst/>
                        </a:rPr>
                        <a:t>||</a:t>
                      </a:r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i="1" dirty="0">
                          <a:effectLst/>
                        </a:rPr>
                        <a:t>q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5"/>
                    </a:solidFill>
                  </a:tcPr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6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‘if’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Performs an action if a condition is true.  The condition, which is a C expression, evaluates to zero (false) or nonzero (true).</a:t>
            </a:r>
          </a:p>
          <a:p>
            <a:endParaRPr lang="en-US" dirty="0" smtClean="0"/>
          </a:p>
          <a:p>
            <a:r>
              <a:rPr lang="en-US" dirty="0" smtClean="0"/>
              <a:t>Syntax:</a:t>
            </a:r>
          </a:p>
          <a:p>
            <a:pPr marL="0" indent="0">
              <a:lnSpc>
                <a:spcPct val="90000"/>
              </a:lnSpc>
              <a:buNone/>
              <a:tabLst>
                <a:tab pos="2286000" algn="l"/>
              </a:tabLst>
            </a:pPr>
            <a:r>
              <a:rPr lang="en-US" sz="2000" b="1" dirty="0" smtClean="0">
                <a:latin typeface="Courier New" charset="0"/>
              </a:rPr>
              <a:t>	if</a:t>
            </a:r>
            <a:r>
              <a:rPr lang="en-US" sz="2000" dirty="0" smtClean="0"/>
              <a:t> (conditional </a:t>
            </a:r>
            <a:r>
              <a:rPr lang="en-US" sz="2000" i="1" dirty="0" smtClean="0"/>
              <a:t>expression</a:t>
            </a:r>
            <a:r>
              <a:rPr lang="en-US" sz="2000" dirty="0" smtClean="0"/>
              <a:t>){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dirty="0" smtClean="0"/>
              <a:t>		   	     	</a:t>
            </a:r>
            <a:r>
              <a:rPr lang="en-US" sz="2000" i="1" dirty="0" smtClean="0"/>
              <a:t>statement;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i="1" dirty="0"/>
              <a:t>	</a:t>
            </a:r>
            <a:r>
              <a:rPr lang="en-US" sz="2000" i="1" dirty="0" smtClean="0"/>
              <a:t>	}</a:t>
            </a:r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334000" y="3276600"/>
            <a:ext cx="3810000" cy="3352800"/>
            <a:chOff x="3769" y="1863"/>
            <a:chExt cx="1765" cy="1564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4448" y="2098"/>
              <a:ext cx="641" cy="526"/>
            </a:xfrm>
            <a:prstGeom prst="diamond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4396" y="2270"/>
              <a:ext cx="71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 dirty="0" smtClean="0">
                  <a:latin typeface="Courier New" charset="0"/>
                </a:rPr>
                <a:t>condition</a:t>
              </a:r>
              <a:endParaRPr lang="en-US" sz="1600" b="1" dirty="0">
                <a:latin typeface="Courier New" charset="0"/>
              </a:endParaRP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769" y="2677"/>
              <a:ext cx="862" cy="184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 dirty="0" smtClean="0">
                  <a:latin typeface="Courier New" charset="0"/>
                </a:rPr>
                <a:t>statement</a:t>
              </a:r>
              <a:endParaRPr lang="en-US" sz="1800" b="1" dirty="0">
                <a:latin typeface="Courier New" charset="0"/>
              </a:endParaRP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978" y="2098"/>
              <a:ext cx="46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Times New Roman" charset="0"/>
                </a:rPr>
                <a:t>True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5031" y="2098"/>
              <a:ext cx="50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latin typeface="Times New Roman" charset="0"/>
                </a:rPr>
                <a:t>False</a:t>
              </a: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 flipV="1">
              <a:off x="4174" y="2352"/>
              <a:ext cx="265" cy="9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4170" y="2352"/>
              <a:ext cx="0" cy="32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337" y="2352"/>
              <a:ext cx="0" cy="83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4174" y="2861"/>
              <a:ext cx="4" cy="31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H="1">
              <a:off x="4170" y="3177"/>
              <a:ext cx="11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4760" y="1863"/>
              <a:ext cx="0" cy="2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760" y="3183"/>
              <a:ext cx="0" cy="2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H="1">
              <a:off x="5073" y="2361"/>
              <a:ext cx="261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1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</a:t>
            </a:r>
            <a:r>
              <a:rPr lang="en-US" b="0" dirty="0" smtClean="0"/>
              <a:t>if-else’</a:t>
            </a:r>
            <a:r>
              <a:rPr lang="en-US" dirty="0" smtClean="0"/>
              <a:t>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if-action if a condition is true.  Otherwise, perform else-action.</a:t>
            </a:r>
          </a:p>
          <a:p>
            <a:r>
              <a:rPr lang="en-US" dirty="0" smtClean="0"/>
              <a:t>Syntax:</a:t>
            </a:r>
          </a:p>
          <a:p>
            <a:pPr marL="0" indent="0">
              <a:lnSpc>
                <a:spcPct val="90000"/>
              </a:lnSpc>
              <a:buNone/>
              <a:tabLst>
                <a:tab pos="2286000" algn="l"/>
              </a:tabLst>
            </a:pPr>
            <a:r>
              <a:rPr lang="en-US" sz="2000" b="1" dirty="0" smtClean="0">
                <a:latin typeface="Courier New" charset="0"/>
              </a:rPr>
              <a:t>	if</a:t>
            </a:r>
            <a:r>
              <a:rPr lang="en-US" sz="2000" dirty="0" smtClean="0"/>
              <a:t> (conditional </a:t>
            </a:r>
            <a:r>
              <a:rPr lang="en-US" sz="2000" i="1" dirty="0" smtClean="0"/>
              <a:t>expression</a:t>
            </a:r>
            <a:r>
              <a:rPr lang="en-US" sz="2000" dirty="0" smtClean="0"/>
              <a:t>){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dirty="0" smtClean="0"/>
              <a:t>			   </a:t>
            </a:r>
            <a:r>
              <a:rPr lang="en-US" sz="2000" i="1" dirty="0" smtClean="0"/>
              <a:t>statement</a:t>
            </a:r>
            <a:r>
              <a:rPr lang="en-US" sz="2000" i="1" baseline="-25000" dirty="0" smtClean="0"/>
              <a:t>1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i="1" baseline="-25000" dirty="0"/>
              <a:t>	</a:t>
            </a:r>
            <a:r>
              <a:rPr lang="en-US" sz="2000" i="1" baseline="-25000" dirty="0" smtClean="0"/>
              <a:t>	}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dirty="0" smtClean="0"/>
              <a:t>		</a:t>
            </a:r>
            <a:r>
              <a:rPr lang="en-US" sz="2000" b="1" dirty="0" smtClean="0">
                <a:latin typeface="Courier New" charset="0"/>
              </a:rPr>
              <a:t>else{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dirty="0" smtClean="0"/>
              <a:t>		</a:t>
            </a:r>
            <a:r>
              <a:rPr lang="en-US" sz="2000" i="1" dirty="0" smtClean="0"/>
              <a:t>	   statement</a:t>
            </a:r>
            <a:r>
              <a:rPr lang="en-US" sz="2000" i="1" baseline="-25000" dirty="0" smtClean="0"/>
              <a:t>2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  <a:tabLst>
                <a:tab pos="2286000" algn="l"/>
              </a:tabLst>
            </a:pPr>
            <a:r>
              <a:rPr lang="en-US" sz="2000" i="1" baseline="-25000" dirty="0"/>
              <a:t>	</a:t>
            </a:r>
            <a:r>
              <a:rPr lang="en-US" sz="2000" i="1" baseline="-25000" dirty="0" smtClean="0"/>
              <a:t>	}</a:t>
            </a:r>
            <a:endParaRPr lang="en-US" sz="2000" i="1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309961" y="3249825"/>
            <a:ext cx="4724399" cy="3588718"/>
            <a:chOff x="3523" y="1967"/>
            <a:chExt cx="1978" cy="1309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4240" y="2223"/>
              <a:ext cx="518" cy="422"/>
            </a:xfrm>
            <a:prstGeom prst="diamond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/>
              <a:endParaRPr lang="en-US" sz="1800">
                <a:latin typeface="Times New Roman" charset="0"/>
              </a:endParaRP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4165" y="2366"/>
              <a:ext cx="69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 dirty="0" smtClean="0">
                  <a:latin typeface="Courier New" charset="0"/>
                </a:rPr>
                <a:t>condition</a:t>
              </a:r>
              <a:endParaRPr lang="en-US" sz="1600" b="1" dirty="0">
                <a:latin typeface="Courier New" charset="0"/>
              </a:endParaRP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523" y="2741"/>
              <a:ext cx="796" cy="112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 dirty="0" smtClean="0"/>
                <a:t> </a:t>
              </a:r>
              <a:r>
                <a:rPr lang="en-US" sz="1400" i="1" dirty="0" smtClean="0"/>
                <a:t>statement</a:t>
              </a:r>
              <a:r>
                <a:rPr lang="en-US" sz="1400" i="1" baseline="-25000" dirty="0" smtClean="0"/>
                <a:t>1</a:t>
              </a:r>
              <a:endParaRPr lang="en-US" sz="1400" b="1" dirty="0">
                <a:latin typeface="Courier New" charset="0"/>
              </a:endParaRP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727" y="2741"/>
              <a:ext cx="774" cy="10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400" dirty="0" smtClean="0"/>
                <a:t> </a:t>
              </a:r>
              <a:r>
                <a:rPr lang="en-US" sz="1400" i="1" dirty="0" smtClean="0"/>
                <a:t>statement</a:t>
              </a:r>
              <a:r>
                <a:rPr lang="en-US" sz="1400" i="1" baseline="-25000" dirty="0" smtClean="0"/>
                <a:t>1</a:t>
              </a:r>
              <a:endParaRPr lang="en-US" sz="1400" b="1" dirty="0">
                <a:latin typeface="Courier New" charset="0"/>
              </a:endParaRP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3630" y="2250"/>
              <a:ext cx="53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Times New Roman" charset="0"/>
                </a:rPr>
                <a:t>True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735" y="2242"/>
              <a:ext cx="57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 dirty="0">
                  <a:latin typeface="Times New Roman" charset="0"/>
                </a:rPr>
                <a:t>False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H="1" flipV="1">
              <a:off x="3921" y="2425"/>
              <a:ext cx="319" cy="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3921" y="2425"/>
              <a:ext cx="0" cy="31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5064" y="2425"/>
              <a:ext cx="0" cy="31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3912" y="2853"/>
              <a:ext cx="0" cy="18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H="1">
              <a:off x="3916" y="3038"/>
              <a:ext cx="116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498" y="1967"/>
              <a:ext cx="0" cy="23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4516" y="3038"/>
              <a:ext cx="0" cy="23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5078" y="2841"/>
              <a:ext cx="0" cy="18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4763" y="2434"/>
              <a:ext cx="29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8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‘else-if’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can connect conditional constructs to form longer sequences of conditional tests:</a:t>
            </a:r>
          </a:p>
          <a:p>
            <a:r>
              <a:rPr lang="en-US" dirty="0" smtClean="0"/>
              <a:t>Syntax: 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charset="0"/>
              </a:rPr>
              <a:t>		if(conditional </a:t>
            </a:r>
            <a:r>
              <a:rPr lang="en-US" sz="2400" b="1" i="1" dirty="0" smtClean="0">
                <a:latin typeface="Courier New" charset="0"/>
              </a:rPr>
              <a:t>expression</a:t>
            </a:r>
            <a:r>
              <a:rPr lang="en-US" sz="2400" b="1" i="1" baseline="-25000" dirty="0" smtClean="0">
                <a:latin typeface="Courier New" charset="0"/>
              </a:rPr>
              <a:t>1</a:t>
            </a:r>
            <a:r>
              <a:rPr lang="en-US" sz="2400" b="1" dirty="0" smtClean="0">
                <a:latin typeface="Courier New" charset="0"/>
              </a:rPr>
              <a:t>){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	   </a:t>
            </a:r>
            <a:r>
              <a:rPr lang="en-US" sz="2400" b="1" i="1" dirty="0" smtClean="0">
                <a:latin typeface="Courier New" charset="0"/>
              </a:rPr>
              <a:t>statement</a:t>
            </a:r>
            <a:r>
              <a:rPr lang="en-US" sz="2400" b="1" i="1" baseline="-25000" dirty="0" smtClean="0">
                <a:latin typeface="Courier New" charset="0"/>
              </a:rPr>
              <a:t>1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i="1" baseline="-25000" dirty="0">
                <a:latin typeface="Courier New" charset="0"/>
              </a:rPr>
              <a:t>	</a:t>
            </a:r>
            <a:r>
              <a:rPr lang="en-US" sz="2400" b="1" i="1" baseline="-25000" dirty="0" smtClean="0">
                <a:latin typeface="Courier New" charset="0"/>
              </a:rPr>
              <a:t>		}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	else if (</a:t>
            </a:r>
            <a:r>
              <a:rPr lang="en-US" sz="2400" b="1" i="1" dirty="0" smtClean="0">
                <a:latin typeface="Courier New" charset="0"/>
              </a:rPr>
              <a:t>expression</a:t>
            </a:r>
            <a:r>
              <a:rPr lang="en-US" sz="2400" b="1" i="1" baseline="-25000" dirty="0" smtClean="0">
                <a:latin typeface="Courier New" charset="0"/>
              </a:rPr>
              <a:t>2</a:t>
            </a:r>
            <a:r>
              <a:rPr lang="en-US" sz="2400" b="1" dirty="0" smtClean="0">
                <a:latin typeface="Courier New" charset="0"/>
              </a:rPr>
              <a:t>){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</a:t>
            </a:r>
            <a:r>
              <a:rPr lang="en-US" sz="2400" b="1" i="1" dirty="0" smtClean="0">
                <a:latin typeface="Courier New" charset="0"/>
              </a:rPr>
              <a:t>	   statement</a:t>
            </a:r>
            <a:r>
              <a:rPr lang="en-US" sz="2400" b="1" i="1" baseline="-25000" dirty="0" smtClean="0">
                <a:latin typeface="Courier New" charset="0"/>
              </a:rPr>
              <a:t>2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i="1" baseline="-25000" dirty="0" smtClean="0">
                <a:latin typeface="Courier New" charset="0"/>
              </a:rPr>
              <a:t>			}</a:t>
            </a:r>
            <a:endParaRPr lang="en-US" sz="2400" b="1" i="1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	else if (</a:t>
            </a:r>
            <a:r>
              <a:rPr lang="en-US" sz="2400" b="1" i="1" dirty="0" smtClean="0">
                <a:latin typeface="Courier New" charset="0"/>
              </a:rPr>
              <a:t>expression</a:t>
            </a:r>
            <a:r>
              <a:rPr lang="en-US" sz="2400" b="1" i="1" baseline="-25000" dirty="0" smtClean="0">
                <a:latin typeface="Courier New" charset="0"/>
              </a:rPr>
              <a:t>3</a:t>
            </a:r>
            <a:r>
              <a:rPr lang="en-US" sz="2400" b="1" dirty="0" smtClean="0">
                <a:latin typeface="Courier New" charset="0"/>
              </a:rPr>
              <a:t>){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</a:t>
            </a:r>
            <a:r>
              <a:rPr lang="en-US" sz="2400" b="1" i="1" dirty="0" smtClean="0">
                <a:latin typeface="Courier New" charset="0"/>
              </a:rPr>
              <a:t>	   statement</a:t>
            </a:r>
            <a:r>
              <a:rPr lang="en-US" sz="2400" b="1" i="1" baseline="-25000" dirty="0" smtClean="0">
                <a:latin typeface="Courier New" charset="0"/>
              </a:rPr>
              <a:t>3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i="1" baseline="-25000" dirty="0">
                <a:latin typeface="Courier New" charset="0"/>
              </a:rPr>
              <a:t>	</a:t>
            </a:r>
            <a:r>
              <a:rPr lang="en-US" sz="2400" b="1" i="1" baseline="-25000" dirty="0" smtClean="0">
                <a:latin typeface="Courier New" charset="0"/>
              </a:rPr>
              <a:t>		}</a:t>
            </a:r>
            <a:endParaRPr lang="en-US" sz="2400" b="1" i="1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	else{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dirty="0" smtClean="0">
                <a:latin typeface="Courier New" charset="0"/>
              </a:rPr>
              <a:t>		</a:t>
            </a:r>
            <a:r>
              <a:rPr lang="en-US" sz="2400" b="1" i="1" dirty="0" smtClean="0">
                <a:latin typeface="Courier New" charset="0"/>
              </a:rPr>
              <a:t>	   statement</a:t>
            </a:r>
            <a:r>
              <a:rPr lang="en-US" sz="2400" b="1" i="1" baseline="-25000" dirty="0" smtClean="0">
                <a:latin typeface="Courier New" charset="0"/>
              </a:rPr>
              <a:t>4</a:t>
            </a:r>
          </a:p>
          <a:p>
            <a:pPr lvl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400" b="1" i="1" baseline="-25000" dirty="0">
                <a:latin typeface="Courier New" charset="0"/>
              </a:rPr>
              <a:t>	</a:t>
            </a:r>
            <a:r>
              <a:rPr lang="en-US" sz="2400" b="1" i="1" baseline="-25000" dirty="0" smtClean="0">
                <a:latin typeface="Courier New" charset="0"/>
              </a:rPr>
              <a:t>		}</a:t>
            </a:r>
            <a:endParaRPr lang="en-US" sz="2400" b="1" i="1" dirty="0" smtClean="0">
              <a:latin typeface="Courier New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SACS Programming Fundamentals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1174-AA6F-4F3B-B918-FC016C279CF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9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470</Words>
  <Application>Microsoft Office PowerPoint</Application>
  <PresentationFormat>On-screen Show (4:3)</PresentationFormat>
  <Paragraphs>182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Conditional Control Flow</vt:lpstr>
      <vt:lpstr>Introduction</vt:lpstr>
      <vt:lpstr>Flow of Control</vt:lpstr>
      <vt:lpstr>What is a Condition???</vt:lpstr>
      <vt:lpstr>Condition</vt:lpstr>
      <vt:lpstr>Truth Tables for the Conditional Operators</vt:lpstr>
      <vt:lpstr>The ‘if’ statement</vt:lpstr>
      <vt:lpstr>The ‘if-else’ Statement</vt:lpstr>
      <vt:lpstr>The ‘else-if’ Statement</vt:lpstr>
      <vt:lpstr>Points to remember…</vt:lpstr>
      <vt:lpstr>The ‘Switch’ Statement</vt:lpstr>
      <vt:lpstr>The ‘switch’ Statement</vt:lpstr>
      <vt:lpstr>Any Questions???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Control Flow</dc:title>
  <dc:creator>ismail - [2010]</dc:creator>
  <cp:lastModifiedBy>ismail - [2010]</cp:lastModifiedBy>
  <cp:revision>11</cp:revision>
  <dcterms:created xsi:type="dcterms:W3CDTF">2011-12-12T06:18:46Z</dcterms:created>
  <dcterms:modified xsi:type="dcterms:W3CDTF">2011-12-13T20:29:23Z</dcterms:modified>
</cp:coreProperties>
</file>